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9" r:id="rId4"/>
  </p:sldMasterIdLst>
  <p:notesMasterIdLst>
    <p:notesMasterId r:id="rId17"/>
  </p:notesMasterIdLst>
  <p:handoutMasterIdLst>
    <p:handoutMasterId r:id="rId18"/>
  </p:handoutMasterIdLst>
  <p:sldIdLst>
    <p:sldId id="256" r:id="rId5"/>
    <p:sldId id="285" r:id="rId6"/>
    <p:sldId id="286" r:id="rId7"/>
    <p:sldId id="289" r:id="rId8"/>
    <p:sldId id="290" r:id="rId9"/>
    <p:sldId id="294" r:id="rId10"/>
    <p:sldId id="291" r:id="rId11"/>
    <p:sldId id="295" r:id="rId12"/>
    <p:sldId id="288" r:id="rId13"/>
    <p:sldId id="293" r:id="rId14"/>
    <p:sldId id="292" r:id="rId15"/>
    <p:sldId id="28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FF9B45"/>
    <a:srgbClr val="D24726"/>
    <a:srgbClr val="DD462F"/>
    <a:srgbClr val="404040"/>
    <a:srgbClr val="F8CFB6"/>
    <a:srgbClr val="F8CAB6"/>
    <a:srgbClr val="923922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44" autoAdjust="0"/>
    <p:restoredTop sz="94241" autoAdjust="0"/>
  </p:normalViewPr>
  <p:slideViewPr>
    <p:cSldViewPr snapToGrid="0">
      <p:cViewPr varScale="1">
        <p:scale>
          <a:sx n="120" d="100"/>
          <a:sy n="120" d="100"/>
        </p:scale>
        <p:origin x="72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8/28/2024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8/28/2024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baseline="0" dirty="0"/>
              <a:t>Slide Show mode, select the arrows to visit links.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78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F6299-4697-4703-B18F-AC974C1B0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7C4DB-A1B2-4DD7-82C7-DE2A82A9A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27125-DCF5-4A0D-B159-6FB758063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25FE3-6E29-4374-9C5E-388FA6860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1202-6815-4D56-9234-D73B3F860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617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4A084-3AE0-40A4-8735-BAB5C30B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F191ED-2D86-4AD9-A9B1-A8FD97254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C659D-5578-457E-9045-1AFE33CD0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1B8EA-2C68-46F9-9977-058EC6F05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A813A-CCBE-4B3A-BFCB-B8C744E2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092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1D79D4-66D7-468D-9E2A-7069EC2C84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300D69-8F78-481A-B4EE-9AD34F2DC1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42B29-A8F4-492E-97B0-1D556752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4F6D6-B736-406C-B58F-E422A13C2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33BAC-8652-4093-853A-4D976AE9C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834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4689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5151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365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F492B-5C21-421A-A4FF-E11C2D5D8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3E072-A241-4CF5-B552-A4F50578D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8429B-5989-46E2-845C-BA5F45A26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EC445-DB41-4438-A982-8933B92F1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C9CF6-F6D9-4E98-855D-327212CCE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059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C05BB-01C8-49BD-8B74-616B69DE1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54D3C-1694-4C15-A057-4B36E45FB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EB091-FDA6-4305-896D-933D448B2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BCB72-0FB8-4BD5-BE3B-CCD0E1B27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88D1F-F6AE-4549-9DF7-3EB71E352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55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084E6-2F58-4A3A-9858-837A5A66B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A793E-9E75-4F4E-9BF2-2569A6133E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B719C-6019-4312-8FE8-6E362F42F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35427B-6313-4FE3-96B4-9F81740B5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D6C46-CF4E-4A65-ACA8-0A65CB79A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FBBAF7-3BB6-4948-86A5-8CB5B0354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007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47E85-A4AF-4444-8667-8D4A0AFF4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B927C-BCAF-47E7-986A-143F6AC4F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AEA82-5F87-47B2-B09F-F4FD8FC70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835062-C06F-4A23-A1BB-47FC4CBDB5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213DA1-52D2-4BC1-BF94-02511D59B3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2E5C67-398E-4024-939F-39B502B58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6EEFB-99A4-484E-AE3D-E4C4E4553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7666CA-8CF1-4577-AB73-AD6A93B21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492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4291C-F7BC-4EF2-8B49-1441F3EA6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29FB28-4A64-44FE-B797-27267184A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8E422-AC7B-414E-99DF-5AEC0169E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6B7663-0796-4587-8875-EA886C135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291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8AD952-988A-44BE-800A-AEED97E13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D7DF4A-30AB-4484-B800-E697AD9D5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5CFEB7-3CB7-4BE7-87A9-6D1F68C60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884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3AD0B-9EC2-4FC9-A0D3-C3CF33583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B30A0-D905-4224-B212-7023E9DB9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7737D5-18C6-4CFB-8E7C-3B10FAAB9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13BDE2-50B8-4C60-8A7D-4E3BF3BAA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A5856-A559-4D84-8318-DD3B9AAF5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D28AD8-5890-4C87-B821-C46D6FAC0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71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CED16-5FB3-4908-940F-E8808C896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CD6D43-1380-411A-A347-180BB8053A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317566-4EA7-4E57-BC34-E7909907C3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635BC4-0516-40FA-A17E-FA7F76B1B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1E64F8-B2CC-4FB4-89A6-544787508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BF1AA2-F655-4673-9214-EB8614095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267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A680C8-B19E-40B1-A390-E5C3D22C6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2AFF6-7657-4CB0-9775-FFDD44169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BACC47-E134-4890-8B0D-1459CD0C90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8/28/2024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626ED-3D17-4C6F-9599-F14FA75226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4C589-1476-4A45-A34D-1385752883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D22CE4-59BB-43D4-B1AD-47741DC07B76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9A0E9AF-2DAA-4695-8641-C80E3049FEF1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2175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youtube.com/playlist?list=PL4rzdwizLaxYmltJQRjq18a9gsSyEQQ-0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ixilart.com/draw?ref=home-page" TargetMode="Externa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5331" y="411924"/>
            <a:ext cx="9464591" cy="1250441"/>
          </a:xfrm>
        </p:spPr>
        <p:txBody>
          <a:bodyPr anchor="ctr" anchorCtr="0">
            <a:normAutofit fontScale="90000"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AIKTC – Anjuman-I-Islam’s Kalsekar Technical Campus.</a:t>
            </a:r>
            <a:br>
              <a:rPr lang="en-US" sz="3600" b="1" dirty="0">
                <a:solidFill>
                  <a:schemeClr val="bg1"/>
                </a:solidFill>
              </a:rPr>
            </a:br>
            <a:r>
              <a:rPr lang="en-US" sz="3600" b="1" dirty="0">
                <a:solidFill>
                  <a:schemeClr val="bg1"/>
                </a:solidFill>
              </a:rPr>
              <a:t>Department of Computer Engineering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3BBFC4-765D-416B-AA41-1588EE96A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419" y="586095"/>
            <a:ext cx="1464821" cy="1544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E2643FF-3488-4DEE-ABCF-113C84406461}"/>
              </a:ext>
            </a:extLst>
          </p:cNvPr>
          <p:cNvSpPr txBox="1">
            <a:spLocks/>
          </p:cNvSpPr>
          <p:nvPr/>
        </p:nvSpPr>
        <p:spPr>
          <a:xfrm>
            <a:off x="1709852" y="1704696"/>
            <a:ext cx="9017285" cy="218529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2500" lnSpcReduction="2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1" hangingPunct="1"/>
            <a:r>
              <a:rPr lang="en-IN" altLang="en-US" dirty="0">
                <a:solidFill>
                  <a:schemeClr val="bg1"/>
                </a:solidFill>
              </a:rPr>
              <a:t> </a:t>
            </a:r>
            <a:r>
              <a:rPr lang="en-IN" altLang="en-US" sz="3900" dirty="0">
                <a:solidFill>
                  <a:schemeClr val="bg1"/>
                </a:solidFill>
              </a:rPr>
              <a:t>S</a:t>
            </a:r>
            <a:r>
              <a:rPr lang="en-IN" altLang="en-US" sz="3900" b="1" dirty="0">
                <a:solidFill>
                  <a:schemeClr val="bg1"/>
                </a:solidFill>
              </a:rPr>
              <a:t>E Mini Project-1A  </a:t>
            </a:r>
          </a:p>
          <a:p>
            <a:pPr algn="ctr" eaLnBrk="1" hangingPunct="1"/>
            <a:r>
              <a:rPr lang="en-IN" altLang="en-US" sz="3900" b="1" dirty="0">
                <a:solidFill>
                  <a:schemeClr val="bg1"/>
                </a:solidFill>
              </a:rPr>
              <a:t>Presentation 1 </a:t>
            </a:r>
          </a:p>
          <a:p>
            <a:pPr algn="ctr" eaLnBrk="1" hangingPunct="1"/>
            <a:r>
              <a:rPr lang="en-IN" altLang="en-US" i="1" dirty="0">
                <a:solidFill>
                  <a:schemeClr val="bg1"/>
                </a:solidFill>
              </a:rPr>
              <a:t>On</a:t>
            </a:r>
          </a:p>
          <a:p>
            <a:pPr algn="ctr" eaLnBrk="1" hangingPunct="1"/>
            <a:r>
              <a:rPr lang="en-IN" altLang="en-US" sz="3200" b="1" i="1" dirty="0">
                <a:solidFill>
                  <a:schemeClr val="bg1"/>
                </a:solidFill>
              </a:rPr>
              <a:t>ADVENTURE BALL GAME </a:t>
            </a:r>
            <a:endParaRPr lang="en-IN" altLang="en-US" sz="3200" i="1" dirty="0">
              <a:solidFill>
                <a:schemeClr val="bg1"/>
              </a:solidFill>
            </a:endParaRPr>
          </a:p>
          <a:p>
            <a:pPr algn="ctr" eaLnBrk="1" hangingPunct="1"/>
            <a:r>
              <a:rPr lang="en-IN" altLang="en-US" sz="3200" dirty="0">
                <a:solidFill>
                  <a:schemeClr val="bg1"/>
                </a:solidFill>
              </a:rPr>
              <a:t>By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A780A13-678C-4540-A88D-76854F919740}"/>
              </a:ext>
            </a:extLst>
          </p:cNvPr>
          <p:cNvSpPr txBox="1">
            <a:spLocks/>
          </p:cNvSpPr>
          <p:nvPr/>
        </p:nvSpPr>
        <p:spPr>
          <a:xfrm>
            <a:off x="390419" y="5445327"/>
            <a:ext cx="11485652" cy="56336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EF8F8C-78CF-0EF8-2129-61BC9A191773}"/>
              </a:ext>
            </a:extLst>
          </p:cNvPr>
          <p:cNvSpPr txBox="1"/>
          <p:nvPr/>
        </p:nvSpPr>
        <p:spPr>
          <a:xfrm>
            <a:off x="2680058" y="3777091"/>
            <a:ext cx="8280400" cy="47705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IN" sz="2500" b="1" dirty="0">
                <a:solidFill>
                  <a:schemeClr val="bg1"/>
                </a:solidFill>
                <a:latin typeface="Source Sans Pro" pitchFamily="34" charset="0"/>
                <a:cs typeface="+mn-cs"/>
              </a:rPr>
              <a:t>Roll No.                                              Name of </a:t>
            </a:r>
            <a:r>
              <a:rPr lang="en-IN" sz="2500" b="1" dirty="0">
                <a:solidFill>
                  <a:schemeClr val="bg1"/>
                </a:solidFill>
                <a:latin typeface="Source Sans Pro" pitchFamily="34" charset="0"/>
                <a:cs typeface="Arial" charset="0"/>
              </a:rPr>
              <a:t>Students</a:t>
            </a:r>
            <a:endParaRPr lang="en-US" sz="2500" b="1" dirty="0">
              <a:solidFill>
                <a:schemeClr val="bg1"/>
              </a:solidFill>
              <a:latin typeface="Source Sans Pro" pitchFamily="34" charset="0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6FEBE0-20C2-4A28-0AC6-3237A74C219E}"/>
              </a:ext>
            </a:extLst>
          </p:cNvPr>
          <p:cNvSpPr txBox="1"/>
          <p:nvPr/>
        </p:nvSpPr>
        <p:spPr>
          <a:xfrm>
            <a:off x="3287712" y="5490568"/>
            <a:ext cx="5616575" cy="75405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buFont typeface="Arial" charset="0"/>
              <a:buNone/>
              <a:defRPr/>
            </a:pPr>
            <a:r>
              <a:rPr lang="en-IN" altLang="en-US" sz="2500" b="1" dirty="0">
                <a:solidFill>
                  <a:schemeClr val="bg1"/>
                </a:solidFill>
                <a:latin typeface="Source Sans Pro" pitchFamily="34" charset="0"/>
                <a:cs typeface="+mn-cs"/>
              </a:rPr>
              <a:t>Guided by </a:t>
            </a:r>
          </a:p>
          <a:p>
            <a:pPr eaLnBrk="1" hangingPunct="1">
              <a:defRPr/>
            </a:pPr>
            <a:r>
              <a:rPr lang="en-US" b="1" dirty="0">
                <a:solidFill>
                  <a:schemeClr val="bg1"/>
                </a:solidFill>
              </a:rPr>
              <a:t>                             PROF SAFIA SADRUDDIN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7D6973-1D07-79F2-417D-F3DF9B4CFAD8}"/>
              </a:ext>
            </a:extLst>
          </p:cNvPr>
          <p:cNvSpPr txBox="1"/>
          <p:nvPr/>
        </p:nvSpPr>
        <p:spPr>
          <a:xfrm>
            <a:off x="2729343" y="4239487"/>
            <a:ext cx="85695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23DS30                                                              DULDULE USAID SAAD </a:t>
            </a:r>
          </a:p>
          <a:p>
            <a:r>
              <a:rPr lang="en-IN" b="1" dirty="0">
                <a:solidFill>
                  <a:schemeClr val="bg1"/>
                </a:solidFill>
              </a:rPr>
              <a:t>23DS41                                                              KOHARI AAKIF ASIF </a:t>
            </a:r>
          </a:p>
          <a:p>
            <a:r>
              <a:rPr lang="en-IN" b="1" dirty="0">
                <a:solidFill>
                  <a:schemeClr val="bg1"/>
                </a:solidFill>
              </a:rPr>
              <a:t>23DS23                                                              ANSARI TABEER ASAD TANVEER </a:t>
            </a:r>
          </a:p>
          <a:p>
            <a:r>
              <a:rPr lang="en-IN" b="1" dirty="0">
                <a:solidFill>
                  <a:schemeClr val="bg1"/>
                </a:solidFill>
              </a:rPr>
              <a:t>23DS49                                                              RAIS MOHD NOOH MUJEEB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7" y="448056"/>
            <a:ext cx="10756393" cy="640080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CONCLUSION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D0EEB7D9-347A-449E-98D8-2D25EE328AA4}"/>
              </a:ext>
            </a:extLst>
          </p:cNvPr>
          <p:cNvSpPr txBox="1">
            <a:spLocks/>
          </p:cNvSpPr>
          <p:nvPr/>
        </p:nvSpPr>
        <p:spPr>
          <a:xfrm>
            <a:off x="390419" y="6039560"/>
            <a:ext cx="11485652" cy="493109"/>
          </a:xfrm>
          <a:prstGeom prst="rect">
            <a:avLst/>
          </a:prstGeom>
          <a:solidFill>
            <a:srgbClr val="D24726"/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>
                <a:solidFill>
                  <a:schemeClr val="bg1"/>
                </a:solidFill>
              </a:rPr>
              <a:t>A.I. Kalsekar Technical Campus, New Panvel.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35E8D85-01A5-4229-BE39-57FC6AAA6D6E}"/>
              </a:ext>
            </a:extLst>
          </p:cNvPr>
          <p:cNvSpPr txBox="1"/>
          <p:nvPr/>
        </p:nvSpPr>
        <p:spPr>
          <a:xfrm>
            <a:off x="587966" y="1468301"/>
            <a:ext cx="1082789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400" dirty="0"/>
              <a:t>The Adventure Ball Game developed using Java Language successfully demonstrates an engaging and enjoyable user experience. Key highlights include: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sz="2400" dirty="0"/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/>
              <a:t>Engaging level design with varying coin placement and obstacles.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/>
              <a:t>Visual feedback and animations enhancing the gaming experience.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/>
              <a:t>Scoreboard and coin collection system encouraging competition.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sz="2400" dirty="0"/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400" dirty="0"/>
              <a:t>This project showcases the effective application of Java Swing and Object Oriented Programming in game development, providing a solid foundation for future enhancements and expansions.</a:t>
            </a:r>
          </a:p>
        </p:txBody>
      </p:sp>
    </p:spTree>
    <p:extLst>
      <p:ext uri="{BB962C8B-B14F-4D97-AF65-F5344CB8AC3E}">
        <p14:creationId xmlns:p14="http://schemas.microsoft.com/office/powerpoint/2010/main" val="954013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7" y="448056"/>
            <a:ext cx="10756393" cy="640080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REFERENCES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D0EEB7D9-347A-449E-98D8-2D25EE328AA4}"/>
              </a:ext>
            </a:extLst>
          </p:cNvPr>
          <p:cNvSpPr txBox="1">
            <a:spLocks/>
          </p:cNvSpPr>
          <p:nvPr/>
        </p:nvSpPr>
        <p:spPr>
          <a:xfrm>
            <a:off x="390419" y="6039560"/>
            <a:ext cx="11485652" cy="493109"/>
          </a:xfrm>
          <a:prstGeom prst="rect">
            <a:avLst/>
          </a:prstGeom>
          <a:solidFill>
            <a:srgbClr val="D24726"/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>
                <a:solidFill>
                  <a:schemeClr val="bg1"/>
                </a:solidFill>
              </a:rPr>
              <a:t>A.I. Kalsekar Technical Campus, New Panvel.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EA915E-588A-F789-B5D4-C9B40994AB55}"/>
              </a:ext>
            </a:extLst>
          </p:cNvPr>
          <p:cNvSpPr txBox="1"/>
          <p:nvPr/>
        </p:nvSpPr>
        <p:spPr>
          <a:xfrm>
            <a:off x="633952" y="1299709"/>
            <a:ext cx="109987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en-US" dirty="0">
                <a:hlinkClick r:id="rId2"/>
              </a:rPr>
              <a:t>https://www.youtube.com/playlist?list=PL4rzdwizLaxYmltJQRjq18a9gsSyEQQ-0</a:t>
            </a:r>
            <a:endParaRPr lang="en-GB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DAF1ED-860E-8CF4-BEF0-6A9130E4C5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56" t="10901" r="3020" b="2862"/>
          <a:stretch/>
        </p:blipFill>
        <p:spPr>
          <a:xfrm>
            <a:off x="918015" y="1946040"/>
            <a:ext cx="5403272" cy="275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74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521208" y="1053305"/>
            <a:ext cx="6876288" cy="640080"/>
          </a:xfrm>
        </p:spPr>
        <p:txBody>
          <a:bodyPr>
            <a:normAutofit/>
          </a:bodyPr>
          <a:lstStyle/>
          <a:p>
            <a:r>
              <a:rPr lang="en-U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910875" y="2817164"/>
            <a:ext cx="9442648" cy="3978275"/>
          </a:xfrm>
        </p:spPr>
        <p:txBody>
          <a:bodyPr>
            <a:normAutofit/>
          </a:bodyPr>
          <a:lstStyle/>
          <a:p>
            <a:pPr marL="0" indent="0" algn="ctr">
              <a:lnSpc>
                <a:spcPts val="3600"/>
              </a:lnSpc>
              <a:spcAft>
                <a:spcPts val="0"/>
              </a:spcAft>
              <a:buNone/>
            </a:pPr>
            <a:endParaRPr lang="en-US" sz="8800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 algn="ctr">
              <a:lnSpc>
                <a:spcPts val="3600"/>
              </a:lnSpc>
              <a:spcAft>
                <a:spcPts val="0"/>
              </a:spcAft>
              <a:buNone/>
            </a:pPr>
            <a:endParaRPr lang="en-US" sz="8800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 algn="ctr">
              <a:lnSpc>
                <a:spcPts val="3600"/>
              </a:lnSpc>
              <a:spcAft>
                <a:spcPts val="0"/>
              </a:spcAft>
              <a:buNone/>
            </a:pPr>
            <a:r>
              <a:rPr lang="en-US" sz="88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Thank You</a:t>
            </a:r>
          </a:p>
          <a:p>
            <a:pPr marL="0" indent="0" algn="ctr">
              <a:lnSpc>
                <a:spcPts val="3600"/>
              </a:lnSpc>
              <a:spcAft>
                <a:spcPts val="0"/>
              </a:spcAft>
              <a:buNone/>
            </a:pPr>
            <a:endParaRPr lang="en-US" sz="8800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547FEF1-34D8-4C55-A9D7-838C0CE83BD1}"/>
              </a:ext>
            </a:extLst>
          </p:cNvPr>
          <p:cNvSpPr txBox="1">
            <a:spLocks/>
          </p:cNvSpPr>
          <p:nvPr/>
        </p:nvSpPr>
        <p:spPr>
          <a:xfrm>
            <a:off x="353174" y="6181386"/>
            <a:ext cx="11485652" cy="493109"/>
          </a:xfrm>
          <a:prstGeom prst="rect">
            <a:avLst/>
          </a:prstGeom>
          <a:solidFill>
            <a:srgbClr val="D24726"/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>
                <a:solidFill>
                  <a:schemeClr val="bg1"/>
                </a:solidFill>
              </a:rPr>
              <a:t>A.I. Kalsekar Technical Campus, New Panvel.</a:t>
            </a:r>
          </a:p>
        </p:txBody>
      </p:sp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7" y="448056"/>
            <a:ext cx="10756393" cy="640080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OUTLINE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D0EEB7D9-347A-449E-98D8-2D25EE328AA4}"/>
              </a:ext>
            </a:extLst>
          </p:cNvPr>
          <p:cNvSpPr txBox="1">
            <a:spLocks/>
          </p:cNvSpPr>
          <p:nvPr/>
        </p:nvSpPr>
        <p:spPr>
          <a:xfrm>
            <a:off x="390419" y="6039560"/>
            <a:ext cx="11485652" cy="493109"/>
          </a:xfrm>
          <a:prstGeom prst="rect">
            <a:avLst/>
          </a:prstGeom>
          <a:solidFill>
            <a:srgbClr val="D24726"/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>
                <a:solidFill>
                  <a:schemeClr val="bg1"/>
                </a:solidFill>
              </a:rPr>
              <a:t>A.I. Kalsekar Technical Campus, New Panvel.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35E8D85-01A5-4229-BE39-57FC6AAA6D6E}"/>
              </a:ext>
            </a:extLst>
          </p:cNvPr>
          <p:cNvSpPr txBox="1"/>
          <p:nvPr/>
        </p:nvSpPr>
        <p:spPr>
          <a:xfrm>
            <a:off x="814209" y="1213778"/>
            <a:ext cx="8587704" cy="4191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3525" indent="-263525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263525" indent="-263525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marL="263525" indent="-263525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 and Architecture</a:t>
            </a:r>
          </a:p>
          <a:p>
            <a:pPr marL="263525" indent="-263525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Details</a:t>
            </a:r>
          </a:p>
          <a:p>
            <a:pPr marL="263525" indent="-263525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Methodology / Techniques</a:t>
            </a:r>
          </a:p>
          <a:p>
            <a:pPr marL="263525" indent="-263525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</a:t>
            </a:r>
          </a:p>
          <a:p>
            <a:pPr marL="263525" indent="-263525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 On Our Agenda</a:t>
            </a:r>
          </a:p>
          <a:p>
            <a:pPr marL="263525" indent="-263525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263525" indent="-263525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 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03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7" y="448056"/>
            <a:ext cx="10756393" cy="640080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INTRODUCTION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D0EEB7D9-347A-449E-98D8-2D25EE328AA4}"/>
              </a:ext>
            </a:extLst>
          </p:cNvPr>
          <p:cNvSpPr txBox="1">
            <a:spLocks/>
          </p:cNvSpPr>
          <p:nvPr/>
        </p:nvSpPr>
        <p:spPr>
          <a:xfrm>
            <a:off x="390419" y="6039560"/>
            <a:ext cx="11485652" cy="493109"/>
          </a:xfrm>
          <a:prstGeom prst="rect">
            <a:avLst/>
          </a:prstGeom>
          <a:solidFill>
            <a:srgbClr val="D24726"/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>
                <a:solidFill>
                  <a:schemeClr val="bg1"/>
                </a:solidFill>
              </a:rPr>
              <a:t>A.I. Kalsekar Technical Campus, New Panvel.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35E8D85-01A5-4229-BE39-57FC6AAA6D6E}"/>
              </a:ext>
            </a:extLst>
          </p:cNvPr>
          <p:cNvSpPr txBox="1"/>
          <p:nvPr/>
        </p:nvSpPr>
        <p:spPr>
          <a:xfrm>
            <a:off x="814209" y="1213778"/>
            <a:ext cx="10922162" cy="5037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en-US" sz="2000" dirty="0"/>
              <a:t>Welcome to Adventure Ball, a fun 2D platformer game where you control a lively tennis ball. Developed in Java, this game delivers non-stop entertainment and excitement.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/>
              <a:t>Explore complex levels and obstacles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/>
              <a:t>Improve your hand-eye coordination and problem-solving skills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/>
              <a:t>Enjoy a healthy dose of competition and entertainment for all ages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/>
              <a:t>Experience colorful graphics and engaging sound effects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 dirty="0"/>
              <a:t>Get ready to bounce, jump, and roll your way to victory!</a:t>
            </a:r>
          </a:p>
          <a:p>
            <a:pPr algn="just">
              <a:lnSpc>
                <a:spcPct val="150000"/>
              </a:lnSpc>
            </a:pPr>
            <a:endParaRPr lang="en-US" altLang="en-US" sz="1200" dirty="0"/>
          </a:p>
          <a:p>
            <a:pPr marL="0" indent="0">
              <a:lnSpc>
                <a:spcPts val="3071"/>
              </a:lnSpc>
              <a:buNone/>
            </a:pPr>
            <a:r>
              <a:rPr lang="en-US" altLang="en-US" sz="1300" b="1" dirty="0"/>
              <a:t>Motivation</a:t>
            </a:r>
            <a:r>
              <a:rPr lang="en-US" altLang="en-US" sz="1300" dirty="0"/>
              <a:t>: 	</a:t>
            </a:r>
            <a:r>
              <a:rPr lang="en-US" altLang="en-US" sz="1300" dirty="0">
                <a:cs typeface="Amiri" panose="00000500000000000000" pitchFamily="2" charset="-78"/>
              </a:rPr>
              <a:t>C</a:t>
            </a:r>
            <a:r>
              <a:rPr lang="en-US" sz="1300" dirty="0">
                <a:ea typeface="Amiri" panose="00000500000000000000" pitchFamily="2" charset="-78"/>
                <a:cs typeface="Amiri" panose="00000500000000000000" pitchFamily="2" charset="-78"/>
              </a:rPr>
              <a:t>lassic platformers like Super Mario B., incorporating elements like challenging levels and rewarding gameplay.</a:t>
            </a:r>
            <a:endParaRPr lang="en-US" altLang="en-US" sz="1300" dirty="0"/>
          </a:p>
          <a:p>
            <a:pPr marL="0" indent="0">
              <a:lnSpc>
                <a:spcPts val="3071"/>
              </a:lnSpc>
              <a:buNone/>
            </a:pPr>
            <a:r>
              <a:rPr lang="en-US" altLang="en-US" sz="1300" b="1" dirty="0"/>
              <a:t>Objectives</a:t>
            </a:r>
            <a:r>
              <a:rPr lang="en-US" altLang="en-US" sz="1300" dirty="0"/>
              <a:t>: 	</a:t>
            </a:r>
            <a:r>
              <a:rPr lang="en-US" sz="1300" dirty="0">
                <a:ea typeface="Amiri" panose="00000500000000000000" pitchFamily="2" charset="-78"/>
                <a:cs typeface="Amiri" panose="00000500000000000000" pitchFamily="2" charset="-78"/>
              </a:rPr>
              <a:t>Our primary objective was to create a fun and engaging game that showcases our understanding of game development principles and utilizes 	advanced programming techniques.</a:t>
            </a:r>
          </a:p>
          <a:p>
            <a:pPr algn="just">
              <a:lnSpc>
                <a:spcPct val="150000"/>
              </a:lnSpc>
            </a:pPr>
            <a:endParaRPr lang="en-US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828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D1F15A-C761-D2BE-0CAF-AE66D2E1EB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11" t="7032" r="6764" b="10297"/>
          <a:stretch/>
        </p:blipFill>
        <p:spPr>
          <a:xfrm>
            <a:off x="5581817" y="1812420"/>
            <a:ext cx="6327827" cy="35945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7" y="448056"/>
            <a:ext cx="10756393" cy="640080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PROBLEM STATEMENT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D0EEB7D9-347A-449E-98D8-2D25EE328AA4}"/>
              </a:ext>
            </a:extLst>
          </p:cNvPr>
          <p:cNvSpPr txBox="1">
            <a:spLocks/>
          </p:cNvSpPr>
          <p:nvPr/>
        </p:nvSpPr>
        <p:spPr>
          <a:xfrm>
            <a:off x="390419" y="6039560"/>
            <a:ext cx="11485652" cy="493109"/>
          </a:xfrm>
          <a:prstGeom prst="rect">
            <a:avLst/>
          </a:prstGeom>
          <a:solidFill>
            <a:srgbClr val="D24726"/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>
                <a:solidFill>
                  <a:schemeClr val="bg1"/>
                </a:solidFill>
              </a:rPr>
              <a:t>A.I. Kalsekar Technical Campus, New Panvel.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35E8D85-01A5-4229-BE39-57FC6AAA6D6E}"/>
              </a:ext>
            </a:extLst>
          </p:cNvPr>
          <p:cNvSpPr txBox="1"/>
          <p:nvPr/>
        </p:nvSpPr>
        <p:spPr>
          <a:xfrm>
            <a:off x="521207" y="1812420"/>
            <a:ext cx="49072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en-US" sz="2800" dirty="0"/>
              <a:t>Making of a 2D platformer game using java GUI framework for Entertainment Purpose. Perfect for Players of all ages looking for fun and challenging experience.</a:t>
            </a:r>
          </a:p>
        </p:txBody>
      </p:sp>
    </p:spTree>
    <p:extLst>
      <p:ext uri="{BB962C8B-B14F-4D97-AF65-F5344CB8AC3E}">
        <p14:creationId xmlns:p14="http://schemas.microsoft.com/office/powerpoint/2010/main" val="354684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7" y="448056"/>
            <a:ext cx="10756393" cy="640080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 SYSTEM DESIGN AND ARCHITECTURE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D0EEB7D9-347A-449E-98D8-2D25EE328AA4}"/>
              </a:ext>
            </a:extLst>
          </p:cNvPr>
          <p:cNvSpPr txBox="1">
            <a:spLocks/>
          </p:cNvSpPr>
          <p:nvPr/>
        </p:nvSpPr>
        <p:spPr>
          <a:xfrm>
            <a:off x="390419" y="6039560"/>
            <a:ext cx="11485652" cy="493109"/>
          </a:xfrm>
          <a:prstGeom prst="rect">
            <a:avLst/>
          </a:prstGeom>
          <a:solidFill>
            <a:srgbClr val="D24726"/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>
                <a:solidFill>
                  <a:schemeClr val="bg1"/>
                </a:solidFill>
              </a:rPr>
              <a:t>A.I. Kalsekar Technical Campus, New Panvel.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35E8D85-01A5-4229-BE39-57FC6AAA6D6E}"/>
              </a:ext>
            </a:extLst>
          </p:cNvPr>
          <p:cNvSpPr txBox="1"/>
          <p:nvPr/>
        </p:nvSpPr>
        <p:spPr>
          <a:xfrm>
            <a:off x="814208" y="1213778"/>
            <a:ext cx="102528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Arial" panose="020B0604020202020204" pitchFamily="34" charset="0"/>
              </a:rPr>
              <a:t>Graphics of the game designed in pixelated style are made from:</a:t>
            </a:r>
          </a:p>
          <a:p>
            <a:pPr algn="just"/>
            <a:r>
              <a:rPr lang="en-US" alt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</a:rPr>
              <a:t>     </a:t>
            </a:r>
            <a:r>
              <a:rPr lang="en-US" alt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hlinkClick r:id="rId2"/>
              </a:rPr>
              <a:t>https://www.pixilart.com/</a:t>
            </a:r>
            <a:endParaRPr lang="en-US" altLang="en-US" sz="2000" dirty="0">
              <a:latin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Arial" panose="020B0604020202020204" pitchFamily="34" charset="0"/>
              </a:rPr>
              <a:t>Java Packages and classes are in the following structure: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F660D06F-CD87-92BB-9D0D-130BD62F4674}"/>
              </a:ext>
            </a:extLst>
          </p:cNvPr>
          <p:cNvSpPr/>
          <p:nvPr/>
        </p:nvSpPr>
        <p:spPr>
          <a:xfrm>
            <a:off x="6892324" y="3800723"/>
            <a:ext cx="1193533" cy="423511"/>
          </a:xfrm>
          <a:prstGeom prst="flowChartAlternateProcess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utilities</a:t>
            </a:r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F4C9E01B-02FD-A3EB-9D38-09374A45C2D7}"/>
              </a:ext>
            </a:extLst>
          </p:cNvPr>
          <p:cNvSpPr/>
          <p:nvPr/>
        </p:nvSpPr>
        <p:spPr>
          <a:xfrm>
            <a:off x="814208" y="2418225"/>
            <a:ext cx="1193533" cy="423511"/>
          </a:xfrm>
          <a:prstGeom prst="flowChartAlternateProcess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main</a:t>
            </a:r>
          </a:p>
        </p:txBody>
      </p:sp>
      <p:sp>
        <p:nvSpPr>
          <p:cNvPr id="7" name="Flowchart: Data 6">
            <a:extLst>
              <a:ext uri="{FF2B5EF4-FFF2-40B4-BE49-F238E27FC236}">
                <a16:creationId xmlns:a16="http://schemas.microsoft.com/office/drawing/2014/main" id="{73E23F40-6420-9E33-661D-69DC09C15994}"/>
              </a:ext>
            </a:extLst>
          </p:cNvPr>
          <p:cNvSpPr/>
          <p:nvPr/>
        </p:nvSpPr>
        <p:spPr>
          <a:xfrm>
            <a:off x="1746253" y="2913448"/>
            <a:ext cx="1841636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Game</a:t>
            </a:r>
          </a:p>
        </p:txBody>
      </p:sp>
      <p:sp>
        <p:nvSpPr>
          <p:cNvPr id="8" name="Flowchart: Data 7">
            <a:extLst>
              <a:ext uri="{FF2B5EF4-FFF2-40B4-BE49-F238E27FC236}">
                <a16:creationId xmlns:a16="http://schemas.microsoft.com/office/drawing/2014/main" id="{D1444FDA-CE55-4703-C45C-8F3E7C3ED332}"/>
              </a:ext>
            </a:extLst>
          </p:cNvPr>
          <p:cNvSpPr/>
          <p:nvPr/>
        </p:nvSpPr>
        <p:spPr>
          <a:xfrm>
            <a:off x="1746251" y="3354651"/>
            <a:ext cx="1841638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Flowchart: Data 8">
            <a:extLst>
              <a:ext uri="{FF2B5EF4-FFF2-40B4-BE49-F238E27FC236}">
                <a16:creationId xmlns:a16="http://schemas.microsoft.com/office/drawing/2014/main" id="{D4D77B0C-9AB3-3D59-D38D-4E6E83888A33}"/>
              </a:ext>
            </a:extLst>
          </p:cNvPr>
          <p:cNvSpPr/>
          <p:nvPr/>
        </p:nvSpPr>
        <p:spPr>
          <a:xfrm>
            <a:off x="1746250" y="3793679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Flowchart: Data 9">
            <a:extLst>
              <a:ext uri="{FF2B5EF4-FFF2-40B4-BE49-F238E27FC236}">
                <a16:creationId xmlns:a16="http://schemas.microsoft.com/office/drawing/2014/main" id="{CDB228BF-2C33-708C-2826-59DE0AC9ADC1}"/>
              </a:ext>
            </a:extLst>
          </p:cNvPr>
          <p:cNvSpPr/>
          <p:nvPr/>
        </p:nvSpPr>
        <p:spPr>
          <a:xfrm>
            <a:off x="1746250" y="4226362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29918B3B-7129-C7E8-AF0D-FEA791AFC5CA}"/>
              </a:ext>
            </a:extLst>
          </p:cNvPr>
          <p:cNvCxnSpPr>
            <a:cxnSpLocks/>
            <a:stCxn id="3" idx="2"/>
            <a:endCxn id="10" idx="2"/>
          </p:cNvCxnSpPr>
          <p:nvPr/>
        </p:nvCxnSpPr>
        <p:spPr>
          <a:xfrm rot="16200000" flipH="1">
            <a:off x="886941" y="3365769"/>
            <a:ext cx="1567506" cy="5194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470A71E3-4326-D2A3-525C-553DFE2C54D8}"/>
              </a:ext>
            </a:extLst>
          </p:cNvPr>
          <p:cNvCxnSpPr>
            <a:cxnSpLocks/>
            <a:stCxn id="3" idx="2"/>
            <a:endCxn id="7" idx="2"/>
          </p:cNvCxnSpPr>
          <p:nvPr/>
        </p:nvCxnSpPr>
        <p:spPr>
          <a:xfrm rot="16200000" flipH="1">
            <a:off x="1543400" y="2709311"/>
            <a:ext cx="254592" cy="51944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76685979-CCC9-3FA2-E4FA-F0F6440EFBB7}"/>
              </a:ext>
            </a:extLst>
          </p:cNvPr>
          <p:cNvCxnSpPr>
            <a:cxnSpLocks/>
            <a:stCxn id="3" idx="2"/>
            <a:endCxn id="8" idx="2"/>
          </p:cNvCxnSpPr>
          <p:nvPr/>
        </p:nvCxnSpPr>
        <p:spPr>
          <a:xfrm rot="16200000" flipH="1">
            <a:off x="1322798" y="2929913"/>
            <a:ext cx="695795" cy="5194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4EBE0927-4084-6376-9F04-094D86148571}"/>
              </a:ext>
            </a:extLst>
          </p:cNvPr>
          <p:cNvCxnSpPr>
            <a:cxnSpLocks/>
            <a:stCxn id="3" idx="2"/>
            <a:endCxn id="9" idx="2"/>
          </p:cNvCxnSpPr>
          <p:nvPr/>
        </p:nvCxnSpPr>
        <p:spPr>
          <a:xfrm rot="16200000" flipH="1">
            <a:off x="1103283" y="3149427"/>
            <a:ext cx="1134823" cy="5194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3CD6795-1E2B-1FC6-3902-0DCE86E227B1}"/>
              </a:ext>
            </a:extLst>
          </p:cNvPr>
          <p:cNvSpPr txBox="1"/>
          <p:nvPr/>
        </p:nvSpPr>
        <p:spPr>
          <a:xfrm>
            <a:off x="2095971" y="3346131"/>
            <a:ext cx="1255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GamePanel</a:t>
            </a:r>
            <a:endParaRPr lang="en-IN" dirty="0">
              <a:effectLst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2EED08E-F83B-0F49-4001-F7FF665EBB54}"/>
              </a:ext>
            </a:extLst>
          </p:cNvPr>
          <p:cNvSpPr txBox="1"/>
          <p:nvPr/>
        </p:nvSpPr>
        <p:spPr>
          <a:xfrm>
            <a:off x="2095971" y="422636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MainClass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31D500C-F301-6C8A-84FE-5297B7FD88AD}"/>
              </a:ext>
            </a:extLst>
          </p:cNvPr>
          <p:cNvSpPr txBox="1"/>
          <p:nvPr/>
        </p:nvSpPr>
        <p:spPr>
          <a:xfrm>
            <a:off x="1898449" y="3808847"/>
            <a:ext cx="1528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GameWindow</a:t>
            </a:r>
          </a:p>
        </p:txBody>
      </p:sp>
      <p:sp>
        <p:nvSpPr>
          <p:cNvPr id="39" name="Flowchart: Alternate Process 38">
            <a:extLst>
              <a:ext uri="{FF2B5EF4-FFF2-40B4-BE49-F238E27FC236}">
                <a16:creationId xmlns:a16="http://schemas.microsoft.com/office/drawing/2014/main" id="{A6FEB9B1-54BB-7F4E-C43B-FED7E3941B64}"/>
              </a:ext>
            </a:extLst>
          </p:cNvPr>
          <p:cNvSpPr/>
          <p:nvPr/>
        </p:nvSpPr>
        <p:spPr>
          <a:xfrm>
            <a:off x="814207" y="4837102"/>
            <a:ext cx="1193533" cy="423511"/>
          </a:xfrm>
          <a:prstGeom prst="flowChartAlternateProcess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entities</a:t>
            </a:r>
          </a:p>
        </p:txBody>
      </p:sp>
      <p:sp>
        <p:nvSpPr>
          <p:cNvPr id="42" name="Flowchart: Data 41">
            <a:extLst>
              <a:ext uri="{FF2B5EF4-FFF2-40B4-BE49-F238E27FC236}">
                <a16:creationId xmlns:a16="http://schemas.microsoft.com/office/drawing/2014/main" id="{81F830C6-7E1D-6FC4-8E79-674594BC976F}"/>
              </a:ext>
            </a:extLst>
          </p:cNvPr>
          <p:cNvSpPr/>
          <p:nvPr/>
        </p:nvSpPr>
        <p:spPr>
          <a:xfrm>
            <a:off x="1741974" y="5260613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Entity</a:t>
            </a:r>
          </a:p>
        </p:txBody>
      </p:sp>
      <p:sp>
        <p:nvSpPr>
          <p:cNvPr id="43" name="Flowchart: Data 42">
            <a:extLst>
              <a:ext uri="{FF2B5EF4-FFF2-40B4-BE49-F238E27FC236}">
                <a16:creationId xmlns:a16="http://schemas.microsoft.com/office/drawing/2014/main" id="{EE949F9D-1345-A41D-EFA5-B7128DDE70EA}"/>
              </a:ext>
            </a:extLst>
          </p:cNvPr>
          <p:cNvSpPr/>
          <p:nvPr/>
        </p:nvSpPr>
        <p:spPr>
          <a:xfrm>
            <a:off x="1670279" y="5654536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Player</a:t>
            </a:r>
          </a:p>
        </p:txBody>
      </p:sp>
      <p:sp>
        <p:nvSpPr>
          <p:cNvPr id="44" name="Flowchart: Alternate Process 43">
            <a:extLst>
              <a:ext uri="{FF2B5EF4-FFF2-40B4-BE49-F238E27FC236}">
                <a16:creationId xmlns:a16="http://schemas.microsoft.com/office/drawing/2014/main" id="{9907BFDA-8F73-4554-FCA8-CA3C6333DDEE}"/>
              </a:ext>
            </a:extLst>
          </p:cNvPr>
          <p:cNvSpPr/>
          <p:nvPr/>
        </p:nvSpPr>
        <p:spPr>
          <a:xfrm>
            <a:off x="3780009" y="2418224"/>
            <a:ext cx="1310002" cy="423511"/>
          </a:xfrm>
          <a:prstGeom prst="flowChartAlternateProcess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gamestates</a:t>
            </a:r>
          </a:p>
        </p:txBody>
      </p:sp>
      <p:sp>
        <p:nvSpPr>
          <p:cNvPr id="45" name="Flowchart: Data 44">
            <a:extLst>
              <a:ext uri="{FF2B5EF4-FFF2-40B4-BE49-F238E27FC236}">
                <a16:creationId xmlns:a16="http://schemas.microsoft.com/office/drawing/2014/main" id="{98BE05B1-1C7A-EF03-BFF1-086870EB163C}"/>
              </a:ext>
            </a:extLst>
          </p:cNvPr>
          <p:cNvSpPr/>
          <p:nvPr/>
        </p:nvSpPr>
        <p:spPr>
          <a:xfrm>
            <a:off x="4817291" y="2913449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6" name="Flowchart: Data 45">
            <a:extLst>
              <a:ext uri="{FF2B5EF4-FFF2-40B4-BE49-F238E27FC236}">
                <a16:creationId xmlns:a16="http://schemas.microsoft.com/office/drawing/2014/main" id="{26389794-46B1-31C3-F69A-2803AF9BF3D8}"/>
              </a:ext>
            </a:extLst>
          </p:cNvPr>
          <p:cNvSpPr/>
          <p:nvPr/>
        </p:nvSpPr>
        <p:spPr>
          <a:xfrm>
            <a:off x="4817291" y="3354652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Menu</a:t>
            </a:r>
          </a:p>
        </p:txBody>
      </p:sp>
      <p:sp>
        <p:nvSpPr>
          <p:cNvPr id="47" name="Flowchart: Data 46">
            <a:extLst>
              <a:ext uri="{FF2B5EF4-FFF2-40B4-BE49-F238E27FC236}">
                <a16:creationId xmlns:a16="http://schemas.microsoft.com/office/drawing/2014/main" id="{D7B48895-2053-2730-830B-860E8CBD1E0D}"/>
              </a:ext>
            </a:extLst>
          </p:cNvPr>
          <p:cNvSpPr/>
          <p:nvPr/>
        </p:nvSpPr>
        <p:spPr>
          <a:xfrm>
            <a:off x="4817290" y="3793680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Playing</a:t>
            </a:r>
          </a:p>
        </p:txBody>
      </p:sp>
      <p:sp>
        <p:nvSpPr>
          <p:cNvPr id="48" name="Flowchart: Data 47">
            <a:extLst>
              <a:ext uri="{FF2B5EF4-FFF2-40B4-BE49-F238E27FC236}">
                <a16:creationId xmlns:a16="http://schemas.microsoft.com/office/drawing/2014/main" id="{D68A54EF-DD78-4D83-C118-676850B38BC5}"/>
              </a:ext>
            </a:extLst>
          </p:cNvPr>
          <p:cNvSpPr/>
          <p:nvPr/>
        </p:nvSpPr>
        <p:spPr>
          <a:xfrm>
            <a:off x="4817289" y="4226363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State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A3BAFC3-CD9D-4C30-9A08-C731082FEDFC}"/>
              </a:ext>
            </a:extLst>
          </p:cNvPr>
          <p:cNvSpPr txBox="1"/>
          <p:nvPr/>
        </p:nvSpPr>
        <p:spPr>
          <a:xfrm>
            <a:off x="5094853" y="2902264"/>
            <a:ext cx="121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GameState</a:t>
            </a:r>
          </a:p>
        </p:txBody>
      </p:sp>
      <p:sp>
        <p:nvSpPr>
          <p:cNvPr id="61" name="Flowchart: Alternate Process 60">
            <a:extLst>
              <a:ext uri="{FF2B5EF4-FFF2-40B4-BE49-F238E27FC236}">
                <a16:creationId xmlns:a16="http://schemas.microsoft.com/office/drawing/2014/main" id="{B2F907B0-D85D-3B2A-84CD-4B38D88399F3}"/>
              </a:ext>
            </a:extLst>
          </p:cNvPr>
          <p:cNvSpPr/>
          <p:nvPr/>
        </p:nvSpPr>
        <p:spPr>
          <a:xfrm>
            <a:off x="6892324" y="2388373"/>
            <a:ext cx="1193533" cy="423511"/>
          </a:xfrm>
          <a:prstGeom prst="flowChartAlternateProcess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levels</a:t>
            </a:r>
          </a:p>
        </p:txBody>
      </p:sp>
      <p:sp>
        <p:nvSpPr>
          <p:cNvPr id="62" name="Flowchart: Data 61">
            <a:extLst>
              <a:ext uri="{FF2B5EF4-FFF2-40B4-BE49-F238E27FC236}">
                <a16:creationId xmlns:a16="http://schemas.microsoft.com/office/drawing/2014/main" id="{CE4BD6CA-EB36-5677-303E-06391A0FD3A9}"/>
              </a:ext>
            </a:extLst>
          </p:cNvPr>
          <p:cNvSpPr/>
          <p:nvPr/>
        </p:nvSpPr>
        <p:spPr>
          <a:xfrm>
            <a:off x="7820997" y="2916069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Level</a:t>
            </a:r>
          </a:p>
        </p:txBody>
      </p:sp>
      <p:sp>
        <p:nvSpPr>
          <p:cNvPr id="63" name="Flowchart: Data 62">
            <a:extLst>
              <a:ext uri="{FF2B5EF4-FFF2-40B4-BE49-F238E27FC236}">
                <a16:creationId xmlns:a16="http://schemas.microsoft.com/office/drawing/2014/main" id="{C5F81ABD-70AD-95A9-2195-DC29F8631204}"/>
              </a:ext>
            </a:extLst>
          </p:cNvPr>
          <p:cNvSpPr/>
          <p:nvPr/>
        </p:nvSpPr>
        <p:spPr>
          <a:xfrm>
            <a:off x="7722815" y="3357272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4" name="Flowchart: Alternate Process 63">
            <a:extLst>
              <a:ext uri="{FF2B5EF4-FFF2-40B4-BE49-F238E27FC236}">
                <a16:creationId xmlns:a16="http://schemas.microsoft.com/office/drawing/2014/main" id="{6BA92A87-02AA-07CA-2882-E647733FB2BE}"/>
              </a:ext>
            </a:extLst>
          </p:cNvPr>
          <p:cNvSpPr/>
          <p:nvPr/>
        </p:nvSpPr>
        <p:spPr>
          <a:xfrm>
            <a:off x="3838243" y="5201960"/>
            <a:ext cx="1193533" cy="423511"/>
          </a:xfrm>
          <a:prstGeom prst="flowChartAlternateProcess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ui</a:t>
            </a:r>
          </a:p>
        </p:txBody>
      </p:sp>
      <p:sp>
        <p:nvSpPr>
          <p:cNvPr id="65" name="Flowchart: Data 64">
            <a:extLst>
              <a:ext uri="{FF2B5EF4-FFF2-40B4-BE49-F238E27FC236}">
                <a16:creationId xmlns:a16="http://schemas.microsoft.com/office/drawing/2014/main" id="{956D07EC-65A4-97AE-60A5-D6CC2E0269CF}"/>
              </a:ext>
            </a:extLst>
          </p:cNvPr>
          <p:cNvSpPr/>
          <p:nvPr/>
        </p:nvSpPr>
        <p:spPr>
          <a:xfrm>
            <a:off x="4873433" y="5631446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6" name="Flowchart: Data 85">
            <a:extLst>
              <a:ext uri="{FF2B5EF4-FFF2-40B4-BE49-F238E27FC236}">
                <a16:creationId xmlns:a16="http://schemas.microsoft.com/office/drawing/2014/main" id="{B4DE886D-964F-9918-7C52-CE810A800CBE}"/>
              </a:ext>
            </a:extLst>
          </p:cNvPr>
          <p:cNvSpPr/>
          <p:nvPr/>
        </p:nvSpPr>
        <p:spPr>
          <a:xfrm>
            <a:off x="4783624" y="4666773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863424A-B778-E04C-EF84-BA3DD9401194}"/>
              </a:ext>
            </a:extLst>
          </p:cNvPr>
          <p:cNvSpPr txBox="1"/>
          <p:nvPr/>
        </p:nvSpPr>
        <p:spPr>
          <a:xfrm>
            <a:off x="4999207" y="4652436"/>
            <a:ext cx="1506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StateMethods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21695C7-4865-C243-48DE-5C0FE4D314EB}"/>
              </a:ext>
            </a:extLst>
          </p:cNvPr>
          <p:cNvSpPr txBox="1"/>
          <p:nvPr/>
        </p:nvSpPr>
        <p:spPr>
          <a:xfrm>
            <a:off x="5104350" y="5649051"/>
            <a:ext cx="1379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MenuButton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3803486-54CD-C4BF-3BFC-706B68543202}"/>
              </a:ext>
            </a:extLst>
          </p:cNvPr>
          <p:cNvSpPr txBox="1"/>
          <p:nvPr/>
        </p:nvSpPr>
        <p:spPr>
          <a:xfrm>
            <a:off x="7927704" y="3361907"/>
            <a:ext cx="15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LevelManager</a:t>
            </a:r>
          </a:p>
        </p:txBody>
      </p:sp>
      <p:sp>
        <p:nvSpPr>
          <p:cNvPr id="91" name="Flowchart: Alternate Process 90">
            <a:extLst>
              <a:ext uri="{FF2B5EF4-FFF2-40B4-BE49-F238E27FC236}">
                <a16:creationId xmlns:a16="http://schemas.microsoft.com/office/drawing/2014/main" id="{04A61791-94CF-F20B-CA63-00850B1CD5F5}"/>
              </a:ext>
            </a:extLst>
          </p:cNvPr>
          <p:cNvSpPr/>
          <p:nvPr/>
        </p:nvSpPr>
        <p:spPr>
          <a:xfrm>
            <a:off x="9700145" y="2323818"/>
            <a:ext cx="846996" cy="423511"/>
          </a:xfrm>
          <a:prstGeom prst="flowChartAlternateProcess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inputs</a:t>
            </a:r>
          </a:p>
        </p:txBody>
      </p:sp>
      <p:sp>
        <p:nvSpPr>
          <p:cNvPr id="92" name="Flowchart: Data 91">
            <a:extLst>
              <a:ext uri="{FF2B5EF4-FFF2-40B4-BE49-F238E27FC236}">
                <a16:creationId xmlns:a16="http://schemas.microsoft.com/office/drawing/2014/main" id="{8F5B9540-35AB-AD76-7D2D-1D5ED35F12B6}"/>
              </a:ext>
            </a:extLst>
          </p:cNvPr>
          <p:cNvSpPr/>
          <p:nvPr/>
        </p:nvSpPr>
        <p:spPr>
          <a:xfrm>
            <a:off x="10356403" y="2744860"/>
            <a:ext cx="151966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8F149D1-EE19-340E-AF20-A03ED272F96B}"/>
              </a:ext>
            </a:extLst>
          </p:cNvPr>
          <p:cNvSpPr txBox="1"/>
          <p:nvPr/>
        </p:nvSpPr>
        <p:spPr>
          <a:xfrm>
            <a:off x="10441715" y="2750112"/>
            <a:ext cx="1720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KeyboardInputs</a:t>
            </a:r>
          </a:p>
        </p:txBody>
      </p:sp>
      <p:sp>
        <p:nvSpPr>
          <p:cNvPr id="94" name="Flowchart: Data 93">
            <a:extLst>
              <a:ext uri="{FF2B5EF4-FFF2-40B4-BE49-F238E27FC236}">
                <a16:creationId xmlns:a16="http://schemas.microsoft.com/office/drawing/2014/main" id="{5DE60FE4-F450-68CF-0CC4-83D9BCDF7FD9}"/>
              </a:ext>
            </a:extLst>
          </p:cNvPr>
          <p:cNvSpPr/>
          <p:nvPr/>
        </p:nvSpPr>
        <p:spPr>
          <a:xfrm>
            <a:off x="10324271" y="3187015"/>
            <a:ext cx="1433523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4E709C1-ED83-0198-8C51-BC021D86B096}"/>
              </a:ext>
            </a:extLst>
          </p:cNvPr>
          <p:cNvSpPr txBox="1"/>
          <p:nvPr/>
        </p:nvSpPr>
        <p:spPr>
          <a:xfrm>
            <a:off x="10361317" y="3185229"/>
            <a:ext cx="1509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MouseInputs</a:t>
            </a:r>
          </a:p>
        </p:txBody>
      </p:sp>
      <p:sp>
        <p:nvSpPr>
          <p:cNvPr id="96" name="Flowchart: Data 95">
            <a:extLst>
              <a:ext uri="{FF2B5EF4-FFF2-40B4-BE49-F238E27FC236}">
                <a16:creationId xmlns:a16="http://schemas.microsoft.com/office/drawing/2014/main" id="{67123F86-4D16-AC26-F9FB-DF205E8BD9A5}"/>
              </a:ext>
            </a:extLst>
          </p:cNvPr>
          <p:cNvSpPr/>
          <p:nvPr/>
        </p:nvSpPr>
        <p:spPr>
          <a:xfrm>
            <a:off x="7587793" y="4301013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Constants</a:t>
            </a:r>
          </a:p>
        </p:txBody>
      </p:sp>
      <p:sp>
        <p:nvSpPr>
          <p:cNvPr id="97" name="Flowchart: Data 96">
            <a:extLst>
              <a:ext uri="{FF2B5EF4-FFF2-40B4-BE49-F238E27FC236}">
                <a16:creationId xmlns:a16="http://schemas.microsoft.com/office/drawing/2014/main" id="{13AF80FF-4F8B-AA42-2F2B-729611D4A7B6}"/>
              </a:ext>
            </a:extLst>
          </p:cNvPr>
          <p:cNvSpPr/>
          <p:nvPr/>
        </p:nvSpPr>
        <p:spPr>
          <a:xfrm>
            <a:off x="7533116" y="4879599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8" name="Flowchart: Data 97">
            <a:extLst>
              <a:ext uri="{FF2B5EF4-FFF2-40B4-BE49-F238E27FC236}">
                <a16:creationId xmlns:a16="http://schemas.microsoft.com/office/drawing/2014/main" id="{5617EF0E-7245-899E-2FE5-E3C50F5C5864}"/>
              </a:ext>
            </a:extLst>
          </p:cNvPr>
          <p:cNvSpPr/>
          <p:nvPr/>
        </p:nvSpPr>
        <p:spPr>
          <a:xfrm>
            <a:off x="7500413" y="5395818"/>
            <a:ext cx="1841637" cy="365760"/>
          </a:xfrm>
          <a:prstGeom prst="flowChartInputOutpu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LoadSave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F96029A-3949-019C-22D0-F9D937D58A87}"/>
              </a:ext>
            </a:extLst>
          </p:cNvPr>
          <p:cNvSpPr txBox="1"/>
          <p:nvPr/>
        </p:nvSpPr>
        <p:spPr>
          <a:xfrm>
            <a:off x="7708740" y="4887495"/>
            <a:ext cx="1720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HelpMethods</a:t>
            </a:r>
          </a:p>
        </p:txBody>
      </p:sp>
      <p:cxnSp>
        <p:nvCxnSpPr>
          <p:cNvPr id="101" name="Connector: Elbow 100">
            <a:extLst>
              <a:ext uri="{FF2B5EF4-FFF2-40B4-BE49-F238E27FC236}">
                <a16:creationId xmlns:a16="http://schemas.microsoft.com/office/drawing/2014/main" id="{EC3213DC-6525-F824-47AE-046831A6D526}"/>
              </a:ext>
            </a:extLst>
          </p:cNvPr>
          <p:cNvCxnSpPr>
            <a:stCxn id="39" idx="2"/>
            <a:endCxn id="42" idx="2"/>
          </p:cNvCxnSpPr>
          <p:nvPr/>
        </p:nvCxnSpPr>
        <p:spPr>
          <a:xfrm rot="16200000" flipH="1">
            <a:off x="1577116" y="5094471"/>
            <a:ext cx="182880" cy="51516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nector: Elbow 102">
            <a:extLst>
              <a:ext uri="{FF2B5EF4-FFF2-40B4-BE49-F238E27FC236}">
                <a16:creationId xmlns:a16="http://schemas.microsoft.com/office/drawing/2014/main" id="{6FF2680A-61FB-435B-475A-3276F64F8062}"/>
              </a:ext>
            </a:extLst>
          </p:cNvPr>
          <p:cNvCxnSpPr>
            <a:stCxn id="39" idx="2"/>
            <a:endCxn id="43" idx="2"/>
          </p:cNvCxnSpPr>
          <p:nvPr/>
        </p:nvCxnSpPr>
        <p:spPr>
          <a:xfrm rot="16200000" flipH="1">
            <a:off x="1344307" y="5327279"/>
            <a:ext cx="576803" cy="4434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nector: Elbow 104">
            <a:extLst>
              <a:ext uri="{FF2B5EF4-FFF2-40B4-BE49-F238E27FC236}">
                <a16:creationId xmlns:a16="http://schemas.microsoft.com/office/drawing/2014/main" id="{317B39D4-3159-4DF5-29B2-016269F662B5}"/>
              </a:ext>
            </a:extLst>
          </p:cNvPr>
          <p:cNvCxnSpPr>
            <a:stCxn id="44" idx="2"/>
            <a:endCxn id="45" idx="2"/>
          </p:cNvCxnSpPr>
          <p:nvPr/>
        </p:nvCxnSpPr>
        <p:spPr>
          <a:xfrm rot="16200000" flipH="1">
            <a:off x="4590935" y="2685809"/>
            <a:ext cx="254594" cy="56644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nector: Elbow 106">
            <a:extLst>
              <a:ext uri="{FF2B5EF4-FFF2-40B4-BE49-F238E27FC236}">
                <a16:creationId xmlns:a16="http://schemas.microsoft.com/office/drawing/2014/main" id="{9711B6AD-493F-2E52-59FB-442DB00B0575}"/>
              </a:ext>
            </a:extLst>
          </p:cNvPr>
          <p:cNvCxnSpPr>
            <a:stCxn id="44" idx="2"/>
            <a:endCxn id="46" idx="2"/>
          </p:cNvCxnSpPr>
          <p:nvPr/>
        </p:nvCxnSpPr>
        <p:spPr>
          <a:xfrm rot="16200000" flipH="1">
            <a:off x="4370334" y="2906410"/>
            <a:ext cx="695797" cy="56644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nector: Elbow 108">
            <a:extLst>
              <a:ext uri="{FF2B5EF4-FFF2-40B4-BE49-F238E27FC236}">
                <a16:creationId xmlns:a16="http://schemas.microsoft.com/office/drawing/2014/main" id="{A38A3BF0-2E8D-C04F-873E-F477900D0DDE}"/>
              </a:ext>
            </a:extLst>
          </p:cNvPr>
          <p:cNvCxnSpPr>
            <a:stCxn id="44" idx="2"/>
            <a:endCxn id="47" idx="2"/>
          </p:cNvCxnSpPr>
          <p:nvPr/>
        </p:nvCxnSpPr>
        <p:spPr>
          <a:xfrm rot="16200000" flipH="1">
            <a:off x="4150820" y="3125925"/>
            <a:ext cx="1134825" cy="5664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or: Elbow 110">
            <a:extLst>
              <a:ext uri="{FF2B5EF4-FFF2-40B4-BE49-F238E27FC236}">
                <a16:creationId xmlns:a16="http://schemas.microsoft.com/office/drawing/2014/main" id="{1B70E320-3E24-E46D-FED5-29A76DA12834}"/>
              </a:ext>
            </a:extLst>
          </p:cNvPr>
          <p:cNvCxnSpPr>
            <a:stCxn id="44" idx="2"/>
            <a:endCxn id="48" idx="2"/>
          </p:cNvCxnSpPr>
          <p:nvPr/>
        </p:nvCxnSpPr>
        <p:spPr>
          <a:xfrm rot="16200000" flipH="1">
            <a:off x="3934477" y="3342267"/>
            <a:ext cx="1567508" cy="56644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nector: Elbow 112">
            <a:extLst>
              <a:ext uri="{FF2B5EF4-FFF2-40B4-BE49-F238E27FC236}">
                <a16:creationId xmlns:a16="http://schemas.microsoft.com/office/drawing/2014/main" id="{00AECEF0-293F-7F9B-0653-B9BA376F37D4}"/>
              </a:ext>
            </a:extLst>
          </p:cNvPr>
          <p:cNvCxnSpPr>
            <a:stCxn id="44" idx="2"/>
            <a:endCxn id="55" idx="1"/>
          </p:cNvCxnSpPr>
          <p:nvPr/>
        </p:nvCxnSpPr>
        <p:spPr>
          <a:xfrm rot="16200000" flipH="1">
            <a:off x="3719425" y="3557319"/>
            <a:ext cx="1995367" cy="5641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onnector: Elbow 114">
            <a:extLst>
              <a:ext uri="{FF2B5EF4-FFF2-40B4-BE49-F238E27FC236}">
                <a16:creationId xmlns:a16="http://schemas.microsoft.com/office/drawing/2014/main" id="{DA7CB23A-6A62-8B32-B14B-80E60F6C8650}"/>
              </a:ext>
            </a:extLst>
          </p:cNvPr>
          <p:cNvCxnSpPr>
            <a:stCxn id="64" idx="2"/>
            <a:endCxn id="65" idx="2"/>
          </p:cNvCxnSpPr>
          <p:nvPr/>
        </p:nvCxnSpPr>
        <p:spPr>
          <a:xfrm rot="16200000" flipH="1">
            <a:off x="4651876" y="5408604"/>
            <a:ext cx="188855" cy="6225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nector: Elbow 116">
            <a:extLst>
              <a:ext uri="{FF2B5EF4-FFF2-40B4-BE49-F238E27FC236}">
                <a16:creationId xmlns:a16="http://schemas.microsoft.com/office/drawing/2014/main" id="{5AD55439-58F2-805E-D14C-4C902EC4907A}"/>
              </a:ext>
            </a:extLst>
          </p:cNvPr>
          <p:cNvCxnSpPr>
            <a:stCxn id="61" idx="2"/>
            <a:endCxn id="62" idx="2"/>
          </p:cNvCxnSpPr>
          <p:nvPr/>
        </p:nvCxnSpPr>
        <p:spPr>
          <a:xfrm rot="16200000" flipH="1">
            <a:off x="7603594" y="2697381"/>
            <a:ext cx="287065" cy="51607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nector: Elbow 118">
            <a:extLst>
              <a:ext uri="{FF2B5EF4-FFF2-40B4-BE49-F238E27FC236}">
                <a16:creationId xmlns:a16="http://schemas.microsoft.com/office/drawing/2014/main" id="{26D6446A-9C1E-16EB-23CB-94AF28257B07}"/>
              </a:ext>
            </a:extLst>
          </p:cNvPr>
          <p:cNvCxnSpPr>
            <a:stCxn id="61" idx="2"/>
            <a:endCxn id="90" idx="1"/>
          </p:cNvCxnSpPr>
          <p:nvPr/>
        </p:nvCxnSpPr>
        <p:spPr>
          <a:xfrm rot="16200000" flipH="1">
            <a:off x="7341053" y="2959921"/>
            <a:ext cx="734689" cy="43861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nector: Elbow 120">
            <a:extLst>
              <a:ext uri="{FF2B5EF4-FFF2-40B4-BE49-F238E27FC236}">
                <a16:creationId xmlns:a16="http://schemas.microsoft.com/office/drawing/2014/main" id="{3BE0AB78-FAD5-80AF-D191-96AE7516236A}"/>
              </a:ext>
            </a:extLst>
          </p:cNvPr>
          <p:cNvCxnSpPr>
            <a:stCxn id="5" idx="2"/>
            <a:endCxn id="96" idx="2"/>
          </p:cNvCxnSpPr>
          <p:nvPr/>
        </p:nvCxnSpPr>
        <p:spPr>
          <a:xfrm rot="16200000" flipH="1">
            <a:off x="7500695" y="4212630"/>
            <a:ext cx="259659" cy="28286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Connector: Elbow 122">
            <a:extLst>
              <a:ext uri="{FF2B5EF4-FFF2-40B4-BE49-F238E27FC236}">
                <a16:creationId xmlns:a16="http://schemas.microsoft.com/office/drawing/2014/main" id="{A52AC1D5-1195-BBA1-5587-DA4170FF1831}"/>
              </a:ext>
            </a:extLst>
          </p:cNvPr>
          <p:cNvCxnSpPr>
            <a:stCxn id="5" idx="2"/>
            <a:endCxn id="99" idx="1"/>
          </p:cNvCxnSpPr>
          <p:nvPr/>
        </p:nvCxnSpPr>
        <p:spPr>
          <a:xfrm rot="16200000" flipH="1">
            <a:off x="7174952" y="4538372"/>
            <a:ext cx="847927" cy="21964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nector: Elbow 124">
            <a:extLst>
              <a:ext uri="{FF2B5EF4-FFF2-40B4-BE49-F238E27FC236}">
                <a16:creationId xmlns:a16="http://schemas.microsoft.com/office/drawing/2014/main" id="{558F3F19-2E3B-415F-58EC-CF52542D38FA}"/>
              </a:ext>
            </a:extLst>
          </p:cNvPr>
          <p:cNvCxnSpPr>
            <a:stCxn id="5" idx="2"/>
            <a:endCxn id="98" idx="2"/>
          </p:cNvCxnSpPr>
          <p:nvPr/>
        </p:nvCxnSpPr>
        <p:spPr>
          <a:xfrm rot="16200000" flipH="1">
            <a:off x="6909602" y="4803723"/>
            <a:ext cx="1354464" cy="19548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nector: Elbow 126">
            <a:extLst>
              <a:ext uri="{FF2B5EF4-FFF2-40B4-BE49-F238E27FC236}">
                <a16:creationId xmlns:a16="http://schemas.microsoft.com/office/drawing/2014/main" id="{F41CB0C9-5BC8-2449-1A10-9542F92832D5}"/>
              </a:ext>
            </a:extLst>
          </p:cNvPr>
          <p:cNvCxnSpPr>
            <a:stCxn id="91" idx="2"/>
          </p:cNvCxnSpPr>
          <p:nvPr/>
        </p:nvCxnSpPr>
        <p:spPr>
          <a:xfrm rot="16200000" flipH="1">
            <a:off x="10228179" y="2642792"/>
            <a:ext cx="180411" cy="3894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ctor: Elbow 128">
            <a:extLst>
              <a:ext uri="{FF2B5EF4-FFF2-40B4-BE49-F238E27FC236}">
                <a16:creationId xmlns:a16="http://schemas.microsoft.com/office/drawing/2014/main" id="{7A663170-419C-1058-9F95-8C5363851F91}"/>
              </a:ext>
            </a:extLst>
          </p:cNvPr>
          <p:cNvCxnSpPr>
            <a:stCxn id="91" idx="2"/>
            <a:endCxn id="95" idx="1"/>
          </p:cNvCxnSpPr>
          <p:nvPr/>
        </p:nvCxnSpPr>
        <p:spPr>
          <a:xfrm rot="16200000" flipH="1">
            <a:off x="9931197" y="2939775"/>
            <a:ext cx="622566" cy="2376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4190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7" y="448056"/>
            <a:ext cx="10756393" cy="640080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IMPLEMENTATION DETAIL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D0EEB7D9-347A-449E-98D8-2D25EE328AA4}"/>
              </a:ext>
            </a:extLst>
          </p:cNvPr>
          <p:cNvSpPr txBox="1">
            <a:spLocks/>
          </p:cNvSpPr>
          <p:nvPr/>
        </p:nvSpPr>
        <p:spPr>
          <a:xfrm>
            <a:off x="390419" y="6039560"/>
            <a:ext cx="11485652" cy="493109"/>
          </a:xfrm>
          <a:prstGeom prst="rect">
            <a:avLst/>
          </a:prstGeom>
          <a:solidFill>
            <a:srgbClr val="D24726"/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>
                <a:solidFill>
                  <a:schemeClr val="bg1"/>
                </a:solidFill>
              </a:rPr>
              <a:t>A.I. Kalsekar Technical Campus, New Panvel.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35E8D85-01A5-4229-BE39-57FC6AAA6D6E}"/>
              </a:ext>
            </a:extLst>
          </p:cNvPr>
          <p:cNvSpPr txBox="1"/>
          <p:nvPr/>
        </p:nvSpPr>
        <p:spPr>
          <a:xfrm>
            <a:off x="587966" y="1468301"/>
            <a:ext cx="1082789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Controls: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</a:rPr>
              <a:t>‘a’ and ‘d’ keys are used to move left and right respectively.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</a:rPr>
              <a:t>Spacebar is used to jump.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</a:rPr>
              <a:t>Left Shift is used to dash.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</a:rPr>
              <a:t>Mouse Left Click is used to attack.</a:t>
            </a:r>
            <a:endParaRPr lang="en-US" sz="2000" dirty="0"/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Software Tools: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Eclipse Integrated Development Environment (IDE).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programming language and its Libraries such as awt, swing, etc.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Arial" panose="020B0604020202020204" pitchFamily="34" charset="0"/>
              </a:rPr>
              <a:t>Java Classes Like KeyListener, JFrame, JPanel.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239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7" y="448056"/>
            <a:ext cx="10756393" cy="640080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PROPOSED METHODOLOGY /TECHNIQUES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D0EEB7D9-347A-449E-98D8-2D25EE328AA4}"/>
              </a:ext>
            </a:extLst>
          </p:cNvPr>
          <p:cNvSpPr txBox="1">
            <a:spLocks/>
          </p:cNvSpPr>
          <p:nvPr/>
        </p:nvSpPr>
        <p:spPr>
          <a:xfrm>
            <a:off x="390419" y="6039560"/>
            <a:ext cx="11485652" cy="493109"/>
          </a:xfrm>
          <a:prstGeom prst="rect">
            <a:avLst/>
          </a:prstGeom>
          <a:solidFill>
            <a:srgbClr val="D24726"/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>
                <a:solidFill>
                  <a:schemeClr val="bg1"/>
                </a:solidFill>
              </a:rPr>
              <a:t>A.I. Kalsekar Technical Campus, New Panvel.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35E8D85-01A5-4229-BE39-57FC6AAA6D6E}"/>
              </a:ext>
            </a:extLst>
          </p:cNvPr>
          <p:cNvSpPr txBox="1"/>
          <p:nvPr/>
        </p:nvSpPr>
        <p:spPr>
          <a:xfrm>
            <a:off x="682053" y="1316387"/>
            <a:ext cx="10827894" cy="331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2624"/>
              </a:lnSpc>
              <a:buSzPct val="124000"/>
              <a:buFont typeface="Arial" panose="020B0604020202020204" pitchFamily="34" charset="0"/>
              <a:buChar char="•"/>
            </a:pPr>
            <a:r>
              <a:rPr lang="en-US" sz="2000" dirty="0">
                <a:latin typeface="Gadugi" panose="020B0502040204020203" pitchFamily="34" charset="0"/>
                <a:ea typeface="Gadugi" panose="020B0502040204020203" pitchFamily="34" charset="0"/>
                <a:cs typeface="Amiri" panose="00000500000000000000" pitchFamily="2" charset="-78"/>
              </a:rPr>
              <a:t>The game features a bouncy ball character navigating challenging levels filled with obstacles, enemies, and collectible items like “COINS</a:t>
            </a:r>
            <a:r>
              <a:rPr lang="en-US" sz="2000" dirty="0">
                <a:latin typeface="Gadugi" panose="020B0502040204020203" pitchFamily="34" charset="0"/>
                <a:ea typeface="Gadugi" panose="020B0502040204020203" pitchFamily="34" charset="0"/>
                <a:cs typeface="Raleway" pitchFamily="34" charset="-120"/>
              </a:rPr>
              <a:t>”.</a:t>
            </a:r>
            <a:endParaRPr lang="en-US" sz="2000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457200" indent="-457200">
              <a:buSzPct val="124000"/>
              <a:buFont typeface="Arial" panose="020B0604020202020204" pitchFamily="34" charset="0"/>
              <a:buChar char="•"/>
            </a:pPr>
            <a:endParaRPr lang="en-GB" altLang="en-US" sz="2000" dirty="0"/>
          </a:p>
          <a:p>
            <a:pPr marL="342900" indent="-342900" algn="just">
              <a:lnSpc>
                <a:spcPct val="150000"/>
              </a:lnSpc>
              <a:buSzPct val="124000"/>
              <a:buFont typeface="Arial" panose="020B0604020202020204" pitchFamily="34" charset="0"/>
              <a:buChar char="•"/>
            </a:pPr>
            <a:r>
              <a:rPr lang="en-US" sz="2000" dirty="0">
                <a:latin typeface="Gadugi" panose="020B0502040204020203" pitchFamily="34" charset="0"/>
                <a:ea typeface="Gadugi" panose="020B0502040204020203" pitchFamily="34" charset="0"/>
                <a:cs typeface="Amiri" panose="00000500000000000000" pitchFamily="2" charset="-78"/>
              </a:rPr>
              <a:t>An array of Buffered Images are used to load the basic 7 tiles used to design our game. Then a data image where every pixel correspond to a certain RGB value is loaded. And according to this value level's tiles are drawn.</a:t>
            </a:r>
          </a:p>
          <a:p>
            <a:pPr marL="342900" indent="-342900" algn="just">
              <a:lnSpc>
                <a:spcPct val="150000"/>
              </a:lnSpc>
              <a:buSzPct val="124000"/>
              <a:buFont typeface="Arial" panose="020B0604020202020204" pitchFamily="34" charset="0"/>
              <a:buChar char="•"/>
            </a:pPr>
            <a:r>
              <a:rPr lang="en-US" sz="2000" dirty="0">
                <a:latin typeface="Gadugi" panose="020B0502040204020203" pitchFamily="34" charset="0"/>
                <a:ea typeface="Gadugi" panose="020B0502040204020203" pitchFamily="34" charset="0"/>
                <a:cs typeface="Amiri" panose="00000500000000000000" pitchFamily="2" charset="-78"/>
              </a:rPr>
              <a:t>For animations according to the user inputs the ball's character iterates through an array of images giving the effect of an animation.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0C8F06-587E-EAC7-C36A-D5CDE6094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6582" y="4240012"/>
            <a:ext cx="3549489" cy="16066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DBA2F8-C241-15D2-F032-F8C8F2C67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787" y="4240012"/>
            <a:ext cx="2415957" cy="179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12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7" y="448056"/>
            <a:ext cx="10756393" cy="640080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DEMONSTRATION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D0EEB7D9-347A-449E-98D8-2D25EE328AA4}"/>
              </a:ext>
            </a:extLst>
          </p:cNvPr>
          <p:cNvSpPr txBox="1">
            <a:spLocks/>
          </p:cNvSpPr>
          <p:nvPr/>
        </p:nvSpPr>
        <p:spPr>
          <a:xfrm>
            <a:off x="390419" y="6039560"/>
            <a:ext cx="11485652" cy="493109"/>
          </a:xfrm>
          <a:prstGeom prst="rect">
            <a:avLst/>
          </a:prstGeom>
          <a:solidFill>
            <a:srgbClr val="D24726"/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>
                <a:solidFill>
                  <a:schemeClr val="bg1"/>
                </a:solidFill>
              </a:rPr>
              <a:t>A.I. Kalsekar Technical Campus, New Panvel.</a:t>
            </a:r>
          </a:p>
        </p:txBody>
      </p:sp>
      <p:pic>
        <p:nvPicPr>
          <p:cNvPr id="4" name="Recording 2024-08-28 183224">
            <a:hlinkClick r:id="" action="ppaction://media"/>
            <a:extLst>
              <a:ext uri="{FF2B5EF4-FFF2-40B4-BE49-F238E27FC236}">
                <a16:creationId xmlns:a16="http://schemas.microsoft.com/office/drawing/2014/main" id="{40E42B01-EBE3-1FAB-D6D0-8662CB8258F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961.541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3733" y="1229174"/>
            <a:ext cx="8639023" cy="466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898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97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9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7" y="448056"/>
            <a:ext cx="10756393" cy="640080"/>
          </a:xfrm>
        </p:spPr>
        <p:txBody>
          <a:bodyPr>
            <a:noAutofit/>
          </a:bodyPr>
          <a:lstStyle/>
          <a:p>
            <a:pPr lvl="0"/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NEXT ON OUR AGENDA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D0EEB7D9-347A-449E-98D8-2D25EE328AA4}"/>
              </a:ext>
            </a:extLst>
          </p:cNvPr>
          <p:cNvSpPr txBox="1">
            <a:spLocks/>
          </p:cNvSpPr>
          <p:nvPr/>
        </p:nvSpPr>
        <p:spPr>
          <a:xfrm>
            <a:off x="390419" y="6039560"/>
            <a:ext cx="11485652" cy="493109"/>
          </a:xfrm>
          <a:prstGeom prst="rect">
            <a:avLst/>
          </a:prstGeom>
          <a:solidFill>
            <a:srgbClr val="D24726"/>
          </a:solidFill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>
                <a:solidFill>
                  <a:schemeClr val="bg1"/>
                </a:solidFill>
              </a:rPr>
              <a:t>A.I. Kalsekar Technical Campus, New Panvel.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B78D6B-C2DB-D0FE-9602-98BD53928940}"/>
              </a:ext>
            </a:extLst>
          </p:cNvPr>
          <p:cNvSpPr txBox="1"/>
          <p:nvPr/>
        </p:nvSpPr>
        <p:spPr>
          <a:xfrm>
            <a:off x="505408" y="1307532"/>
            <a:ext cx="10263432" cy="35840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25000"/>
              <a:tabLst/>
            </a:pPr>
            <a:r>
              <a:rPr lang="en-US" altLang="en-US" sz="2000" b="1" dirty="0"/>
              <a:t>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ncorporating features such as: 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+mj-lt"/>
              <a:buAutoNum type="arabicPeriod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Collectable Coins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+mj-lt"/>
              <a:buAutoNum type="arabicPeriod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Enemy Ball</a:t>
            </a:r>
            <a:endParaRPr lang="en-US" altLang="en-US" sz="2000" dirty="0"/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+mj-lt"/>
              <a:buAutoNum type="arabicPeriod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Obstacles (such as spikes)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+mj-lt"/>
              <a:buAutoNum type="arabicPeriod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Timer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+mj-lt"/>
              <a:buAutoNum type="arabicPeriod"/>
            </a:pPr>
            <a:r>
              <a:rPr lang="en-US" altLang="en-US" sz="2000" dirty="0"/>
              <a:t>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coreb</a:t>
            </a:r>
            <a:r>
              <a:rPr lang="en-US" altLang="en-US" sz="2000" dirty="0"/>
              <a:t>oard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+mj-lt"/>
              <a:buAutoNum type="arabicPeriod"/>
            </a:pPr>
            <a:r>
              <a:rPr lang="en-US" altLang="en-US" sz="2000" dirty="0"/>
              <a:t>Surrounding Background</a:t>
            </a:r>
          </a:p>
          <a:p>
            <a:pPr marL="914400" lvl="1" indent="-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+mj-lt"/>
              <a:buAutoNum type="arabicPeriod"/>
            </a:pPr>
            <a:r>
              <a:rPr lang="en-US" altLang="en-US" sz="2000" dirty="0"/>
              <a:t>Levels </a:t>
            </a:r>
          </a:p>
        </p:txBody>
      </p:sp>
    </p:spTree>
    <p:extLst>
      <p:ext uri="{BB962C8B-B14F-4D97-AF65-F5344CB8AC3E}">
        <p14:creationId xmlns:p14="http://schemas.microsoft.com/office/powerpoint/2010/main" val="3315786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8a52e8c320b9a064ae3583ae3861c9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8020cb39231a0945110f9cd888b521a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50072C5-DDE0-4258-BA7A-4D4B80DFA6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EE8C63A-4744-4DE4-BB49-0FF0B5375C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7FC771-7DFE-49DA-B577-71181BFBCB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711</Words>
  <Application>Microsoft Office PowerPoint</Application>
  <PresentationFormat>Widescreen</PresentationFormat>
  <Paragraphs>120</Paragraphs>
  <Slides>12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Amiri</vt:lpstr>
      <vt:lpstr>Arial</vt:lpstr>
      <vt:lpstr>Calibri</vt:lpstr>
      <vt:lpstr>Calibri Light</vt:lpstr>
      <vt:lpstr>Gadugi</vt:lpstr>
      <vt:lpstr>Segoe UI Light</vt:lpstr>
      <vt:lpstr>Source Sans Pro</vt:lpstr>
      <vt:lpstr>Times New Roman</vt:lpstr>
      <vt:lpstr>Wingdings</vt:lpstr>
      <vt:lpstr>Office Theme</vt:lpstr>
      <vt:lpstr>AIKTC – Anjuman-I-Islam’s Kalsekar Technical Campus. Department of Computer Engineering</vt:lpstr>
      <vt:lpstr>OUTLINE</vt:lpstr>
      <vt:lpstr>INTRODUCTION</vt:lpstr>
      <vt:lpstr>PROBLEM STATEMENT</vt:lpstr>
      <vt:lpstr> SYSTEM DESIGN AND ARCHITECTURE</vt:lpstr>
      <vt:lpstr>IMPLEMENTATION DETAIL</vt:lpstr>
      <vt:lpstr>PROPOSED METHODOLOGY /TECHNIQUES</vt:lpstr>
      <vt:lpstr>DEMONSTRATION</vt:lpstr>
      <vt:lpstr>NEXT ON OUR AGENDA</vt:lpstr>
      <vt:lpstr>CONCLUSION</vt:lpstr>
      <vt:lpstr>REFERENCES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2020-03-20T15:04:35Z</dcterms:created>
  <dcterms:modified xsi:type="dcterms:W3CDTF">2024-08-28T16:12:37Z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